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EF2CD29E-664D-4A35-9C8C-1CC5265E79E1}" type="datetimeFigureOut">
              <a:rPr lang="ru-RU" smtClean="0"/>
              <a:t>02.09.2020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AE53042-1E34-4F28-A513-F2D627CFFE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2CD29E-664D-4A35-9C8C-1CC5265E79E1}"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F2CD29E-664D-4A35-9C8C-1CC5265E79E1}"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E53042-1E34-4F28-A513-F2D627CFFE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F2CD29E-664D-4A35-9C8C-1CC5265E79E1}"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F2CD29E-664D-4A35-9C8C-1CC5265E79E1}" type="datetimeFigureOut">
              <a:rPr lang="ru-RU" smtClean="0"/>
              <a:t>02.09.2020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F2CD29E-664D-4A35-9C8C-1CC5265E79E1}" type="datetimeFigureOut">
              <a:rPr lang="ru-RU" smtClean="0"/>
              <a:t>02.09.2020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F2CD29E-664D-4A35-9C8C-1CC5265E79E1}" type="datetimeFigureOut">
              <a:rPr lang="ru-RU" smtClean="0"/>
              <a:t>02.09.2020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F2CD29E-664D-4A35-9C8C-1CC5265E79E1}"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F2CD29E-664D-4A35-9C8C-1CC5265E79E1}" type="datetimeFigureOut">
              <a:rPr lang="ru-RU" smtClean="0"/>
              <a:t>02.09.2020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AE53042-1E34-4F28-A513-F2D627CFFEF0}"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2CD29E-664D-4A35-9C8C-1CC5265E79E1}"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F2CD29E-664D-4A35-9C8C-1CC5265E79E1}" type="datetimeFigureOut">
              <a:rPr lang="ru-RU" smtClean="0"/>
              <a:t>02.09.2020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E53042-1E34-4F28-A513-F2D627CFFE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F2CD29E-664D-4A35-9C8C-1CC5265E79E1}" type="datetimeFigureOut">
              <a:rPr lang="ru-RU" smtClean="0"/>
              <a:t>02.09.2020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E53042-1E34-4F28-A513-F2D627CFFEF0}"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b="1" dirty="0" err="1"/>
              <a:t>Жарық </a:t>
            </a:r>
            <a:r>
              <a:rPr lang="ru-RU" b="1" dirty="0"/>
              <a:t>техника</a:t>
            </a:r>
            <a:r>
              <a:rPr lang="kk-KZ" b="1" dirty="0"/>
              <a:t>сының</a:t>
            </a:r>
            <a:r>
              <a:rPr lang="ru-RU" b="1" dirty="0"/>
              <a:t> </a:t>
            </a:r>
            <a:r>
              <a:rPr lang="ru-RU" b="1" dirty="0" err="1"/>
              <a:t>негізгі</a:t>
            </a:r>
            <a:r>
              <a:rPr lang="ru-RU" b="1" dirty="0"/>
              <a:t> </a:t>
            </a:r>
            <a:r>
              <a:rPr lang="ru-RU" b="1" dirty="0" err="1"/>
              <a:t>бірліктердің арақатынасы.</a:t>
            </a:r>
            <a:r>
              <a:rPr lang="ru-RU" b="1" dirty="0"/>
              <a:t> </a:t>
            </a:r>
            <a:r>
              <a:rPr lang="ru-RU" b="1" dirty="0" err="1"/>
              <a:t>Жарықтандыру сапасы</a:t>
            </a:r>
            <a:r>
              <a:rPr lang="ru-RU" b="1" dirty="0"/>
              <a:t>. </a:t>
            </a:r>
            <a:r>
              <a:rPr lang="ru-RU" b="1" dirty="0" err="1"/>
              <a:t>Жарық күші, Жарық, дене</a:t>
            </a:r>
            <a:r>
              <a:rPr lang="ru-RU" b="1" dirty="0"/>
              <a:t> </a:t>
            </a:r>
            <a:r>
              <a:rPr lang="ru-RU" b="1" dirty="0" err="1"/>
              <a:t>бұрышы.</a:t>
            </a:r>
            <a:r>
              <a:rPr lang="ru-RU" dirty="0"/>
              <a:t/>
            </a:r>
            <a:br>
              <a:rPr lang="ru-RU" dirty="0"/>
            </a:br>
            <a:endParaRPr lang="ru-RU" dirty="0"/>
          </a:p>
        </p:txBody>
      </p:sp>
      <p:sp>
        <p:nvSpPr>
          <p:cNvPr id="3" name="Подзаголовок 2"/>
          <p:cNvSpPr>
            <a:spLocks noGrp="1"/>
          </p:cNvSpPr>
          <p:nvPr>
            <p:ph type="subTitle" idx="1"/>
          </p:nvPr>
        </p:nvSpPr>
        <p:spPr/>
        <p:txBody>
          <a:bodyPr/>
          <a:lstStyle/>
          <a:p>
            <a:r>
              <a:rPr lang="kk-KZ" dirty="0" smtClean="0"/>
              <a:t>Дәріс 2</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85860"/>
            <a:ext cx="8229600" cy="5038740"/>
          </a:xfrm>
        </p:spPr>
        <p:txBody>
          <a:bodyPr/>
          <a:lstStyle/>
          <a:p>
            <a:r>
              <a:rPr lang="kk-KZ" dirty="0" smtClean="0"/>
              <a:t>Жарық өз тұрғысынан физикалық құбылыс. Ол сыртқы қоршаған заттарды көруге, яғни тікелей көру сезімталдығын тудыруға мүмкіндік жасайды.</a:t>
            </a:r>
            <a:endParaRPr lang="ru-RU" dirty="0" smtClean="0"/>
          </a:p>
          <a:p>
            <a:r>
              <a:rPr lang="kk-KZ" dirty="0" smtClean="0"/>
              <a:t>Табиғаты бойынша бұл ұзындығы 360 нм-ден 780 нм-ге дейінгі көрінетін жарықтық сәулелену деп аталатын электромагниттік толқындар. Адам көзінің сезімталдығы сары, жасыл сәулелерге, яғни ұзындығы 556 нм толқындарға барынша жоғары.</a:t>
            </a:r>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normAutofit lnSpcReduction="10000"/>
          </a:bodyPr>
          <a:lstStyle/>
          <a:p>
            <a:r>
              <a:rPr lang="kk-KZ" dirty="0" smtClean="0"/>
              <a:t>Жарықтану сезімталдығымен бағаланатын сәулелі энергияның қуаттылығы (Ф) </a:t>
            </a:r>
            <a:r>
              <a:rPr lang="kk-KZ" b="1" dirty="0" smtClean="0"/>
              <a:t>жарық ағымы </a:t>
            </a:r>
            <a:r>
              <a:rPr lang="kk-KZ" dirty="0" smtClean="0"/>
              <a:t>деп аталады. Өлшем бірлігі люмен (лм), ол кандельдің стерадианға қатынасының көлеміне тең, яғни бұл стерадиандағы тұлғалық бұрыштағы жарық күші 1 кандел нүктеліккөзден шыққан жарық ағымы.</a:t>
            </a:r>
            <a:endParaRPr lang="ru-RU" dirty="0" smtClean="0"/>
          </a:p>
          <a:p>
            <a:r>
              <a:rPr lang="kk-KZ" dirty="0" smtClean="0"/>
              <a:t>2. </a:t>
            </a:r>
            <a:r>
              <a:rPr lang="kk-KZ" b="1" dirty="0" smtClean="0"/>
              <a:t>Жарық күші </a:t>
            </a:r>
            <a:r>
              <a:rPr lang="kk-KZ" dirty="0" smtClean="0"/>
              <a:t>(І) – жарық ағымының тұлғалық бұрышқа қатынасы, өлшем бірлігі канделл. Жарық күші СИ жүйесіндегі ең негізгі шама болып табылады.</a:t>
            </a:r>
            <a:endParaRPr lang="ru-RU" dirty="0" smtClean="0"/>
          </a:p>
          <a:p>
            <a:r>
              <a:rPr lang="kk-KZ" dirty="0" smtClean="0"/>
              <a:t>3. </a:t>
            </a:r>
            <a:r>
              <a:rPr lang="kk-KZ" b="1" dirty="0" smtClean="0"/>
              <a:t>Тұлғалық бұрыш </a:t>
            </a:r>
            <a:r>
              <a:rPr lang="kk-KZ" dirty="0" smtClean="0"/>
              <a:t>(W ) – конустық жазықтықтың ішіндегі орналасқан кеңістік бөлігі. Өлшем бірлігі стерадиан.</a:t>
            </a:r>
            <a:endParaRPr lang="ru-RU" dirty="0" smtClean="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3214710"/>
          </a:xfrm>
        </p:spPr>
        <p:txBody>
          <a:bodyPr>
            <a:noAutofit/>
          </a:bodyPr>
          <a:lstStyle/>
          <a:p>
            <a:r>
              <a:rPr lang="kk-KZ" sz="2000" dirty="0" smtClean="0"/>
              <a:t>4. </a:t>
            </a:r>
            <a:r>
              <a:rPr lang="kk-KZ" sz="2000" b="1" dirty="0" smtClean="0"/>
              <a:t>Жарықтану (Е)</a:t>
            </a:r>
            <a:r>
              <a:rPr lang="kk-KZ" sz="2000" dirty="0" smtClean="0"/>
              <a:t> – жарық ағымының (Ф) жарық таралатын ауданға қатынасы. Өлшем бірлігі люкс (лк). Өндірісте және басқа да объектілерде көрумен қабылдау тұрғысынан беткейге түсетін жарық ағымына қарағанда, жарық түскен беткейден көз бағытында шағылысқан жарық бөлігінің маңызы зор. Осы себептен жарықтық деген түсінік енгізілген.</a:t>
            </a:r>
            <a:endParaRPr lang="ru-RU" sz="2000" dirty="0" smtClean="0"/>
          </a:p>
          <a:p>
            <a:r>
              <a:rPr lang="kk-KZ" sz="2000" dirty="0" smtClean="0"/>
              <a:t>5. </a:t>
            </a:r>
            <a:r>
              <a:rPr lang="kk-KZ" sz="2000" b="1" dirty="0" smtClean="0"/>
              <a:t>Жарықтық (L)</a:t>
            </a:r>
            <a:r>
              <a:rPr lang="kk-KZ" sz="2000" dirty="0" smtClean="0"/>
              <a:t> – жарықтанған немесе жылтыр беттерден көзге бағытталған жарық ағымының көлемі. Өлшем бірлігі нит (нт) және стильб (сб). 1 нит – бетінен перпендикуляр бағытта жарық 1 шырақ күшпен 1 м</a:t>
            </a:r>
            <a:r>
              <a:rPr lang="kk-KZ" sz="2000" baseline="30000" dirty="0" smtClean="0"/>
              <a:t>2</a:t>
            </a:r>
            <a:r>
              <a:rPr lang="kk-KZ" sz="2000" dirty="0" smtClean="0"/>
              <a:t> ауданға таралатын жалпақ жылтыр беткейдің жарықтығы. Стильб – 10000 нит-ке </a:t>
            </a:r>
            <a:r>
              <a:rPr lang="kk-KZ" sz="2000" dirty="0" smtClean="0"/>
              <a:t>тең. Жарықтық </a:t>
            </a:r>
            <a:r>
              <a:rPr lang="kk-KZ" sz="2000" dirty="0" smtClean="0"/>
              <a:t>көру сезімталдығын анықтайды, көзге бағытталған арық күші неғұрлым жоғары болған сайын соғұрлым көру сезімталдығы жоғары болады. Аса жоғары жарықтану, яғни жылтылдақтық құбылыс көру қабілеттілігін қиындатады. Жылтылдақтылық – көздің қажуына және жұмысқа қабілеттіліктің төмендеуіне себеп болады</a:t>
            </a:r>
            <a:r>
              <a:rPr lang="kk-KZ" sz="2000" dirty="0" smtClean="0"/>
              <a:t>.</a:t>
            </a:r>
            <a:endParaRPr lang="ru-RU"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181616"/>
          </a:xfrm>
        </p:spPr>
        <p:txBody>
          <a:bodyPr>
            <a:normAutofit fontScale="92500"/>
          </a:bodyPr>
          <a:lstStyle/>
          <a:p>
            <a:r>
              <a:rPr lang="kk-KZ" dirty="0" smtClean="0"/>
              <a:t>6. </a:t>
            </a:r>
            <a:r>
              <a:rPr lang="kk-KZ" b="1" dirty="0" smtClean="0"/>
              <a:t>Жарқыраулық (М)</a:t>
            </a:r>
            <a:r>
              <a:rPr lang="kk-KZ" dirty="0" smtClean="0"/>
              <a:t> – жарық ағымының жарық шығатын бет ауданына қатынасы. Өлшем бірлігі лм (люмен) /м</a:t>
            </a:r>
            <a:r>
              <a:rPr lang="kk-KZ" baseline="30000" dirty="0" smtClean="0"/>
              <a:t>2</a:t>
            </a:r>
            <a:endParaRPr lang="ru-RU" dirty="0" smtClean="0"/>
          </a:p>
          <a:p>
            <a:r>
              <a:rPr lang="kk-KZ" dirty="0" smtClean="0"/>
              <a:t>Денеге түскен жарық ағымының бір бөлігі </a:t>
            </a:r>
            <a:r>
              <a:rPr lang="kk-KZ" dirty="0" smtClean="0"/>
              <a:t>шағылысады</a:t>
            </a:r>
            <a:r>
              <a:rPr lang="kk-KZ" dirty="0" smtClean="0"/>
              <a:t>, бір бөлігі жұтылады, ал белгілі бір бөлігі денеден өтеді.</a:t>
            </a:r>
            <a:endParaRPr lang="ru-RU" dirty="0" smtClean="0"/>
          </a:p>
          <a:p>
            <a:r>
              <a:rPr lang="kk-KZ" dirty="0" smtClean="0"/>
              <a:t>Сандық шағылысу, жұтылу немесе өткізілу сәйкес коэфициенттермен белгіленеді.</a:t>
            </a:r>
            <a:endParaRPr lang="ru-RU" dirty="0" smtClean="0"/>
          </a:p>
          <a:p>
            <a:r>
              <a:rPr lang="ru-RU" dirty="0" smtClean="0"/>
              <a:t>7. </a:t>
            </a:r>
            <a:r>
              <a:rPr lang="ru-RU" b="1" dirty="0" err="1" smtClean="0"/>
              <a:t>шағылысу коэффициенті</a:t>
            </a:r>
            <a:r>
              <a:rPr lang="ru-RU" b="1" dirty="0" smtClean="0"/>
              <a:t> (Р) </a:t>
            </a:r>
            <a:r>
              <a:rPr lang="ru-RU" dirty="0" smtClean="0"/>
              <a:t>– </a:t>
            </a:r>
            <a:r>
              <a:rPr lang="ru-RU" dirty="0" err="1" smtClean="0"/>
              <a:t>шағылысқан жарық ағымының </a:t>
            </a:r>
            <a:r>
              <a:rPr lang="ru-RU" dirty="0" smtClean="0"/>
              <a:t>(</a:t>
            </a:r>
            <a:r>
              <a:rPr lang="ru-RU" dirty="0" err="1" smtClean="0"/>
              <a:t>Фр</a:t>
            </a:r>
            <a:r>
              <a:rPr lang="ru-RU" dirty="0" smtClean="0"/>
              <a:t>) </a:t>
            </a:r>
            <a:r>
              <a:rPr lang="ru-RU" dirty="0" err="1" smtClean="0"/>
              <a:t>түскен жарыққа </a:t>
            </a:r>
            <a:r>
              <a:rPr lang="ru-RU" dirty="0" smtClean="0"/>
              <a:t>(</a:t>
            </a:r>
            <a:r>
              <a:rPr lang="ru-RU" dirty="0" err="1" smtClean="0"/>
              <a:t>Фт</a:t>
            </a:r>
            <a:r>
              <a:rPr lang="ru-RU" dirty="0" smtClean="0"/>
              <a:t>) </a:t>
            </a:r>
            <a:r>
              <a:rPr lang="ru-RU" dirty="0" err="1" smtClean="0"/>
              <a:t>қатынасының пайыздық көрсеткіші</a:t>
            </a:r>
            <a:r>
              <a:rPr lang="ru-RU" dirty="0" smtClean="0"/>
              <a:t>.</a:t>
            </a:r>
          </a:p>
          <a:p>
            <a:r>
              <a:rPr lang="ru-RU" dirty="0" err="1" smtClean="0"/>
              <a:t>Мысалы</a:t>
            </a:r>
            <a:r>
              <a:rPr lang="ru-RU" dirty="0" smtClean="0"/>
              <a:t>: </a:t>
            </a:r>
            <a:r>
              <a:rPr lang="ru-RU" dirty="0" err="1" smtClean="0"/>
              <a:t>ашық түсті ағаш беткейдің шағылысу </a:t>
            </a:r>
            <a:r>
              <a:rPr lang="ru-RU" dirty="0" smtClean="0"/>
              <a:t>коэффициент 35-40%-ке </a:t>
            </a:r>
            <a:r>
              <a:rPr lang="ru-RU" dirty="0" err="1" smtClean="0"/>
              <a:t>тең</a:t>
            </a:r>
            <a:r>
              <a:rPr lang="ru-RU" dirty="0" smtClean="0"/>
              <a:t>, ал таза </a:t>
            </a:r>
            <a:r>
              <a:rPr lang="ru-RU" dirty="0" err="1" smtClean="0"/>
              <a:t>әктелген төбенікі </a:t>
            </a:r>
            <a:r>
              <a:rPr lang="ru-RU" dirty="0" smtClean="0"/>
              <a:t>75-80% </a:t>
            </a:r>
            <a:r>
              <a:rPr lang="ru-RU" dirty="0" err="1" smtClean="0"/>
              <a:t>және </a:t>
            </a:r>
            <a:r>
              <a:rPr lang="ru-RU" dirty="0" smtClean="0"/>
              <a:t>т.б.</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85860"/>
            <a:ext cx="8229600" cy="5038740"/>
          </a:xfrm>
        </p:spPr>
        <p:txBody>
          <a:bodyPr/>
          <a:lstStyle/>
          <a:p>
            <a:r>
              <a:rPr lang="ru-RU" dirty="0" smtClean="0"/>
              <a:t>8. </a:t>
            </a:r>
            <a:r>
              <a:rPr lang="ru-RU" dirty="0" err="1" smtClean="0"/>
              <a:t>Жұтылу коэффициенті</a:t>
            </a:r>
            <a:r>
              <a:rPr lang="ru-RU" dirty="0" smtClean="0"/>
              <a:t> (альфа) – </a:t>
            </a:r>
            <a:r>
              <a:rPr lang="ru-RU" dirty="0" err="1" smtClean="0"/>
              <a:t>денеге</a:t>
            </a:r>
            <a:r>
              <a:rPr lang="ru-RU" dirty="0" smtClean="0"/>
              <a:t> </a:t>
            </a:r>
            <a:r>
              <a:rPr lang="ru-RU" dirty="0" err="1" smtClean="0"/>
              <a:t>жұтылған жарық ағымының түскен жарық ағымына қатынасы</a:t>
            </a:r>
            <a:r>
              <a:rPr lang="ru-RU" dirty="0" smtClean="0"/>
              <a:t>.</a:t>
            </a:r>
          </a:p>
          <a:p>
            <a:r>
              <a:rPr lang="ru-RU" dirty="0" smtClean="0"/>
              <a:t>9. </a:t>
            </a:r>
            <a:r>
              <a:rPr lang="ru-RU" dirty="0" err="1" smtClean="0"/>
              <a:t>Өткізу коэфициенті</a:t>
            </a:r>
            <a:r>
              <a:rPr lang="ru-RU" dirty="0" smtClean="0"/>
              <a:t> (г) –орта </a:t>
            </a:r>
            <a:r>
              <a:rPr lang="ru-RU" dirty="0" err="1" smtClean="0"/>
              <a:t>арқылы өткен жарық ағымының түскен жарық ағымына қатынасы</a:t>
            </a:r>
            <a:endParaRPr lang="ru-RU" dirty="0" smtClean="0"/>
          </a:p>
          <a:p>
            <a:r>
              <a:rPr lang="ru-RU" dirty="0" smtClean="0"/>
              <a:t>10. </a:t>
            </a:r>
            <a:r>
              <a:rPr lang="ru-RU" dirty="0" err="1" smtClean="0"/>
              <a:t>Жарық </a:t>
            </a:r>
            <a:r>
              <a:rPr lang="ru-RU" dirty="0" smtClean="0"/>
              <a:t>климаты (</a:t>
            </a:r>
            <a:r>
              <a:rPr lang="ru-RU" dirty="0" smtClean="0"/>
              <a:t>световой климат) – </a:t>
            </a:r>
            <a:r>
              <a:rPr lang="ru-RU" dirty="0" err="1" smtClean="0"/>
              <a:t>көп жылдар</a:t>
            </a:r>
            <a:r>
              <a:rPr lang="ru-RU" dirty="0" smtClean="0"/>
              <a:t> </a:t>
            </a:r>
            <a:r>
              <a:rPr lang="ru-RU" dirty="0" err="1" smtClean="0"/>
              <a:t>бойындағы бақылау негізінде</a:t>
            </a:r>
            <a:r>
              <a:rPr lang="ru-RU" dirty="0" smtClean="0"/>
              <a:t> </a:t>
            </a:r>
            <a:r>
              <a:rPr lang="ru-RU" dirty="0" err="1" smtClean="0"/>
              <a:t>анықталған сыртқы табиғи жарықтанудың орташа</a:t>
            </a:r>
            <a:r>
              <a:rPr lang="ru-RU" dirty="0" smtClean="0"/>
              <a:t> </a:t>
            </a:r>
            <a:r>
              <a:rPr lang="ru-RU" dirty="0" err="1" smtClean="0"/>
              <a:t>жағдайы</a:t>
            </a:r>
            <a:r>
              <a:rPr lang="ru-RU" dirty="0" smtClean="0"/>
              <a:t>.</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Бақылау сұрақтары</a:t>
            </a:r>
            <a:endParaRPr lang="ru-RU" dirty="0"/>
          </a:p>
        </p:txBody>
      </p:sp>
      <p:sp>
        <p:nvSpPr>
          <p:cNvPr id="3" name="Содержимое 2"/>
          <p:cNvSpPr>
            <a:spLocks noGrp="1"/>
          </p:cNvSpPr>
          <p:nvPr>
            <p:ph idx="1"/>
          </p:nvPr>
        </p:nvSpPr>
        <p:spPr/>
        <p:txBody>
          <a:bodyPr>
            <a:normAutofit lnSpcReduction="10000"/>
          </a:bodyPr>
          <a:lstStyle/>
          <a:p>
            <a:pPr marL="514350" indent="-514350">
              <a:buFont typeface="+mj-lt"/>
              <a:buAutoNum type="arabicPeriod"/>
            </a:pPr>
            <a:r>
              <a:rPr lang="kk-KZ" dirty="0" smtClean="0"/>
              <a:t>Жарық дегеніміз не?</a:t>
            </a:r>
            <a:endParaRPr lang="ru-RU" dirty="0" smtClean="0"/>
          </a:p>
          <a:p>
            <a:pPr marL="514350" indent="-514350">
              <a:buFont typeface="+mj-lt"/>
              <a:buAutoNum type="arabicPeriod"/>
            </a:pPr>
            <a:r>
              <a:rPr lang="kk-KZ" dirty="0" smtClean="0"/>
              <a:t>Дарық ағымы, жарық күші, тұлғалық бұрыш дегеніміз не?</a:t>
            </a:r>
            <a:endParaRPr lang="ru-RU" dirty="0" smtClean="0"/>
          </a:p>
          <a:p>
            <a:pPr marL="514350" indent="-514350">
              <a:buFont typeface="+mj-lt"/>
              <a:buAutoNum type="arabicPeriod"/>
            </a:pPr>
            <a:r>
              <a:rPr lang="kk-KZ" dirty="0" smtClean="0"/>
              <a:t>Жарықтану, жарықтылық, жарқыраулық дегеніміз не?</a:t>
            </a:r>
            <a:endParaRPr lang="ru-RU" dirty="0" smtClean="0"/>
          </a:p>
          <a:p>
            <a:pPr marL="514350" indent="-514350">
              <a:buFont typeface="+mj-lt"/>
              <a:buAutoNum type="arabicPeriod"/>
            </a:pPr>
            <a:r>
              <a:rPr lang="kk-KZ" dirty="0" smtClean="0"/>
              <a:t>Шағылысу коэффициенті дегеніміз не?</a:t>
            </a:r>
            <a:endParaRPr lang="ru-RU" dirty="0" smtClean="0"/>
          </a:p>
          <a:p>
            <a:pPr marL="514350" indent="-514350">
              <a:buFont typeface="+mj-lt"/>
              <a:buAutoNum type="arabicPeriod"/>
            </a:pPr>
            <a:r>
              <a:rPr lang="ru-RU" dirty="0" err="1" smtClean="0"/>
              <a:t>.Жұтылу коэффициенті</a:t>
            </a:r>
            <a:endParaRPr lang="ru-RU" dirty="0" smtClean="0"/>
          </a:p>
          <a:p>
            <a:pPr marL="514350" indent="-514350">
              <a:buFont typeface="+mj-lt"/>
              <a:buAutoNum type="arabicPeriod"/>
            </a:pPr>
            <a:r>
              <a:rPr lang="ru-RU" dirty="0" err="1" smtClean="0"/>
              <a:t>Өткізу коэфициенті</a:t>
            </a:r>
            <a:endParaRPr lang="ru-RU" dirty="0" smtClean="0"/>
          </a:p>
          <a:p>
            <a:pPr marL="514350" indent="-514350">
              <a:buFont typeface="+mj-lt"/>
              <a:buAutoNum type="arabicPeriod"/>
            </a:pPr>
            <a:r>
              <a:rPr lang="kk-KZ" dirty="0" smtClean="0"/>
              <a:t>Өткізу коэфициенті дегеніміз не?</a:t>
            </a:r>
            <a:endParaRPr lang="ru-RU" dirty="0" smtClean="0"/>
          </a:p>
          <a:p>
            <a:pPr>
              <a:buNone/>
            </a:pPr>
            <a:r>
              <a:rPr lang="kk-KZ" dirty="0" smtClean="0">
                <a:solidFill>
                  <a:srgbClr val="FF0000"/>
                </a:solidFill>
              </a:rPr>
              <a:t>*Сұрақтарға жазбаша түрде жауап беріңіз</a:t>
            </a:r>
            <a:endParaRPr lang="ru-RU" dirty="0" smtClean="0">
              <a:solidFill>
                <a:srgbClr val="FF0000"/>
              </a:solidFill>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TotalTime>
  <Words>508</Words>
  <Application>Microsoft Office PowerPoint</Application>
  <PresentationFormat>Экран (4:3)</PresentationFormat>
  <Paragraphs>26</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Поток</vt:lpstr>
      <vt:lpstr>Жарық техникасының негізгі бірліктердің арақатынасы. Жарықтандыру сапасы. Жарық күші, Жарық, дене бұрышы. </vt:lpstr>
      <vt:lpstr>Слайд 2</vt:lpstr>
      <vt:lpstr>Слайд 3</vt:lpstr>
      <vt:lpstr>Слайд 4</vt:lpstr>
      <vt:lpstr>Слайд 5</vt:lpstr>
      <vt:lpstr>Слайд 6</vt:lpstr>
      <vt:lpstr>Бақылау сұрақтары</vt:lpstr>
    </vt:vector>
  </TitlesOfParts>
  <Company>Organization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Жарық техникасының негізгі бірліктердің арақатынасы. Жарықтандыру сапасы. Жарық күші, Жарық, дене бұрышы.</dc:title>
  <dc:creator>Azamat</dc:creator>
  <cp:lastModifiedBy>Azamat</cp:lastModifiedBy>
  <cp:revision>2</cp:revision>
  <dcterms:created xsi:type="dcterms:W3CDTF">2020-09-02T09:40:53Z</dcterms:created>
  <dcterms:modified xsi:type="dcterms:W3CDTF">2020-09-02T10:00:58Z</dcterms:modified>
</cp:coreProperties>
</file>